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8" r:id="rId3"/>
    <p:sldId id="417" r:id="rId4"/>
    <p:sldId id="412" r:id="rId5"/>
    <p:sldId id="365" r:id="rId6"/>
    <p:sldId id="366" r:id="rId7"/>
    <p:sldId id="302" r:id="rId8"/>
    <p:sldId id="367" r:id="rId9"/>
    <p:sldId id="361" r:id="rId10"/>
    <p:sldId id="363" r:id="rId11"/>
    <p:sldId id="364" r:id="rId12"/>
    <p:sldId id="413" r:id="rId13"/>
    <p:sldId id="369" r:id="rId14"/>
    <p:sldId id="371" r:id="rId15"/>
    <p:sldId id="372" r:id="rId16"/>
    <p:sldId id="373" r:id="rId17"/>
    <p:sldId id="374" r:id="rId18"/>
    <p:sldId id="377" r:id="rId19"/>
    <p:sldId id="378" r:id="rId20"/>
    <p:sldId id="379" r:id="rId21"/>
    <p:sldId id="380" r:id="rId22"/>
    <p:sldId id="375" r:id="rId23"/>
    <p:sldId id="387" r:id="rId24"/>
    <p:sldId id="414" r:id="rId25"/>
    <p:sldId id="376" r:id="rId26"/>
    <p:sldId id="381" r:id="rId27"/>
    <p:sldId id="383" r:id="rId28"/>
    <p:sldId id="384" r:id="rId29"/>
    <p:sldId id="385" r:id="rId30"/>
    <p:sldId id="386" r:id="rId31"/>
    <p:sldId id="394" r:id="rId32"/>
    <p:sldId id="399" r:id="rId33"/>
    <p:sldId id="388" r:id="rId34"/>
    <p:sldId id="389" r:id="rId35"/>
    <p:sldId id="397" r:id="rId36"/>
    <p:sldId id="390" r:id="rId37"/>
    <p:sldId id="391" r:id="rId38"/>
    <p:sldId id="396" r:id="rId39"/>
    <p:sldId id="392" r:id="rId40"/>
    <p:sldId id="398" r:id="rId41"/>
    <p:sldId id="404" r:id="rId42"/>
    <p:sldId id="415" r:id="rId43"/>
    <p:sldId id="405" r:id="rId44"/>
    <p:sldId id="406" r:id="rId45"/>
    <p:sldId id="400" r:id="rId46"/>
    <p:sldId id="416" r:id="rId4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28"/>
            <p14:sldId id="417"/>
          </p14:sldIdLst>
        </p14:section>
        <p14:section name="Recap" id="{EF7C29B1-98EE-3840-8851-C60E11CA13BB}">
          <p14:sldIdLst>
            <p14:sldId id="412"/>
            <p14:sldId id="365"/>
            <p14:sldId id="366"/>
            <p14:sldId id="302"/>
            <p14:sldId id="367"/>
            <p14:sldId id="361"/>
            <p14:sldId id="363"/>
            <p14:sldId id="364"/>
          </p14:sldIdLst>
        </p14:section>
        <p14:section name="GraphicsProgram" id="{12B50CAE-0F23-2741-9F6E-01A20A4ADFB1}">
          <p14:sldIdLst>
            <p14:sldId id="413"/>
            <p14:sldId id="369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414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</p14:sldIdLst>
        </p14:section>
        <p14:section name="Practice" id="{007AA105-4FB4-784E-823F-E3CB3CD923BE}">
          <p14:sldIdLst>
            <p14:sldId id="415"/>
            <p14:sldId id="405"/>
            <p14:sldId id="406"/>
            <p14:sldId id="400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7" autoAdjust="0"/>
    <p:restoredTop sz="91870" autoAdjust="0"/>
  </p:normalViewPr>
  <p:slideViewPr>
    <p:cSldViewPr>
      <p:cViewPr varScale="1">
        <p:scale>
          <a:sx n="118" d="100"/>
          <a:sy n="118" d="100"/>
        </p:scale>
        <p:origin x="3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Throw a bunch at you with first program, then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at beginning I said I’d throw a bunch at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527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 </a:t>
            </a:r>
            <a:r>
              <a:rPr lang="en-US" dirty="0" err="1"/>
              <a:t>turnLeft</a:t>
            </a:r>
            <a:r>
              <a:rPr lang="en-US" dirty="0"/>
              <a:t>() and move() from </a:t>
            </a:r>
            <a:r>
              <a:rPr lang="en-US" dirty="0" err="1"/>
              <a:t>KarelProgram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9370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1DD78-F045-234E-8E06-B8D0870A6138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answer: 2</a:t>
            </a:r>
          </a:p>
        </p:txBody>
      </p:sp>
    </p:spTree>
    <p:extLst>
      <p:ext uri="{BB962C8B-B14F-4D97-AF65-F5344CB8AC3E}">
        <p14:creationId xmlns:p14="http://schemas.microsoft.com/office/powerpoint/2010/main" val="266306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63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90344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54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58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randomness!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071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eroberts/jtf/javadoc/student/acm/graphics/GObjec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CS 106A, Lecture 11</a:t>
            </a:r>
            <a:br>
              <a:rPr lang="en-US" altLang="x-none" dirty="0"/>
            </a:br>
            <a:r>
              <a:rPr lang="en-US" altLang="x-none" dirty="0"/>
              <a:t>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/>
              <a:t>Art &amp; Science of Java</a:t>
            </a:r>
            <a:r>
              <a:rPr lang="en-US" altLang="x-none" sz="1500" dirty="0"/>
              <a:t>, 9.1-9.3</a:t>
            </a:r>
            <a:endParaRPr lang="en-US" altLang="x-none" sz="15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86400" y="5812536"/>
            <a:ext cx="2971800" cy="838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7" name="Freeform 6"/>
          <p:cNvSpPr/>
          <p:nvPr/>
        </p:nvSpPr>
        <p:spPr>
          <a:xfrm>
            <a:off x="5791200" y="4876801"/>
            <a:ext cx="2276856" cy="935736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21889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SuperKarel</a:t>
            </a:r>
            <a:r>
              <a:rPr lang="en-US" sz="2200" dirty="0"/>
              <a:t> Program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Programs</a:t>
            </a:r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>
                <a:latin typeface="Courier" charset="0"/>
                <a:ea typeface="Courier" charset="0"/>
                <a:cs typeface="Courier" charset="0"/>
              </a:rPr>
              <a:t> java.awt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     // Java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add(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rect.setFilled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rect.setColor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Color.</a:t>
            </a:r>
            <a:r>
              <a:rPr lang="en-US" altLang="x-none" sz="2800" dirty="0" err="1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add(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10996A-C81E-0048-9634-4205ED29AD20}"/>
              </a:ext>
            </a:extLst>
          </p:cNvPr>
          <p:cNvCxnSpPr>
            <a:cxnSpLocks/>
          </p:cNvCxnSpPr>
          <p:nvPr/>
        </p:nvCxnSpPr>
        <p:spPr>
          <a:xfrm flipV="1">
            <a:off x="869666" y="4419600"/>
            <a:ext cx="1492534" cy="182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A0EC3-2F8D-CC4C-AD4A-498799FBB09C}"/>
              </a:ext>
            </a:extLst>
          </p:cNvPr>
          <p:cNvSpPr txBox="1"/>
          <p:nvPr/>
        </p:nvSpPr>
        <p:spPr>
          <a:xfrm>
            <a:off x="163286" y="624073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have been added first</a:t>
            </a:r>
          </a:p>
        </p:txBody>
      </p:sp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</a:p>
        </p:txBody>
      </p:sp>
    </p:spTree>
    <p:extLst>
      <p:ext uri="{BB962C8B-B14F-4D97-AF65-F5344CB8AC3E}">
        <p14:creationId xmlns:p14="http://schemas.microsoft.com/office/powerpoint/2010/main" val="145768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536" y="4390523"/>
            <a:ext cx="4272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</a:t>
            </a:r>
            <a:r>
              <a:rPr lang="en-US" sz="2400" dirty="0" err="1"/>
              <a:t>UpperCamel</a:t>
            </a:r>
            <a:r>
              <a:rPr lang="en-US" dirty="0" err="1"/>
              <a:t>C</a:t>
            </a:r>
            <a:r>
              <a:rPr lang="en-US" sz="2400" dirty="0" err="1"/>
              <a:t>ase</a:t>
            </a:r>
            <a:r>
              <a:rPr lang="en-US" sz="2400" dirty="0"/>
              <a:t>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“dot syntax”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(parameters);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Announcements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Read the rest of the slides from yesterday and try the Election practice problem</a:t>
            </a:r>
          </a:p>
          <a:p>
            <a:pPr eaLnBrk="1" hangingPunct="1">
              <a:defRPr/>
            </a:pPr>
            <a:r>
              <a:rPr lang="en-US" altLang="x-none" sz="3600" dirty="0"/>
              <a:t>Assignment 3 is out—demo coming soon!</a:t>
            </a:r>
          </a:p>
        </p:txBody>
      </p:sp>
    </p:spTree>
    <p:extLst>
      <p:ext uri="{BB962C8B-B14F-4D97-AF65-F5344CB8AC3E}">
        <p14:creationId xmlns:p14="http://schemas.microsoft.com/office/powerpoint/2010/main" val="195229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following operations apply to all </a:t>
            </a:r>
            <a:r>
              <a:rPr kumimoji="0" lang="en-US" altLang="en-US" sz="2600" b="1" dirty="0" err="1">
                <a:latin typeface="Courier New" charset="0"/>
              </a:rPr>
              <a:t>GObject</a:t>
            </a:r>
            <a:r>
              <a:rPr kumimoji="0" lang="en-US" altLang="en-US" sz="2800" dirty="0" err="1">
                <a:latin typeface="Times New Roman" charset="0"/>
              </a:rPr>
              <a:t>s</a:t>
            </a:r>
            <a:r>
              <a:rPr kumimoji="0" lang="en-US" altLang="en-US" sz="2800" dirty="0">
                <a:latin typeface="Times New Roman" charset="0"/>
              </a:rPr>
              <a:t>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7924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 dirty="0">
                <a:latin typeface="Times New Roman" charset="0"/>
              </a:rPr>
              <a:t>Graphic courtesy of Eric Roberts. See the </a:t>
            </a:r>
            <a:r>
              <a:rPr kumimoji="0" lang="en-US" altLang="en-US" sz="1600" i="1" dirty="0">
                <a:latin typeface="Times New Roman" charset="0"/>
                <a:hlinkClick r:id="rId3"/>
              </a:rPr>
              <a:t>GObject documentation</a:t>
            </a:r>
            <a:r>
              <a:rPr kumimoji="0" lang="en-US" altLang="en-US" sz="1600" i="1" dirty="0">
                <a:latin typeface="Times New Roman" charset="0"/>
              </a:rPr>
              <a:t> online for more methods.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 dirty="0"/>
              <a:t>Specified as predefined </a:t>
            </a:r>
            <a:r>
              <a:rPr lang="en-US" altLang="x-none" dirty="0">
                <a:latin typeface="Consolas" charset="0"/>
              </a:rPr>
              <a:t>Color</a:t>
            </a:r>
            <a:r>
              <a:rPr lang="en-US" altLang="x-none" dirty="0"/>
              <a:t> constants: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Color.</a:t>
            </a:r>
            <a:r>
              <a:rPr lang="en-US" altLang="x-none" b="1" i="1" dirty="0" err="1">
                <a:latin typeface="Consolas" charset="0"/>
              </a:rPr>
              <a:t>NAME</a:t>
            </a:r>
            <a:r>
              <a:rPr lang="en-US" altLang="x-none" dirty="0"/>
              <a:t>  , where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 dirty="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 dirty="0"/>
              <a:t>Or create one using </a:t>
            </a:r>
            <a:r>
              <a:rPr lang="en-US" altLang="x-none" u="sng" dirty="0"/>
              <a:t>R</a:t>
            </a:r>
            <a:r>
              <a:rPr lang="en-US" altLang="x-none" dirty="0"/>
              <a:t>ed-</a:t>
            </a:r>
            <a:r>
              <a:rPr lang="en-US" altLang="x-none" u="sng" dirty="0"/>
              <a:t>G</a:t>
            </a:r>
            <a:r>
              <a:rPr lang="en-US" altLang="x-none" dirty="0"/>
              <a:t>reen-</a:t>
            </a:r>
            <a:r>
              <a:rPr lang="en-US" altLang="x-none" u="sng" dirty="0"/>
              <a:t>B</a:t>
            </a:r>
            <a:r>
              <a:rPr lang="en-US" altLang="x-none" dirty="0"/>
              <a:t>lue (RGB) values of 0-255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new Color(</a:t>
            </a:r>
            <a:r>
              <a:rPr lang="en-US" altLang="x-none" b="1" i="1" dirty="0">
                <a:latin typeface="Consolas" charset="0"/>
              </a:rPr>
              <a:t>red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green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blue</a:t>
            </a:r>
            <a:r>
              <a:rPr lang="en-US" altLang="x-none" dirty="0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 dirty="0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D220110-F17D-5749-B7C2-08199C06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4821047"/>
            <a:ext cx="1498600" cy="16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D1AB1A-8070-8246-B1B3-5A975A9D5748}"/>
              </a:ext>
            </a:extLst>
          </p:cNvPr>
          <p:cNvCxnSpPr>
            <a:cxnSpLocks/>
          </p:cNvCxnSpPr>
          <p:nvPr/>
        </p:nvCxnSpPr>
        <p:spPr>
          <a:xfrm>
            <a:off x="6019800" y="4796917"/>
            <a:ext cx="0" cy="6132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30FD4C-B2A1-4140-9E13-8C4EC50F0AD6}"/>
              </a:ext>
            </a:extLst>
          </p:cNvPr>
          <p:cNvCxnSpPr>
            <a:cxnSpLocks/>
          </p:cNvCxnSpPr>
          <p:nvPr/>
        </p:nvCxnSpPr>
        <p:spPr>
          <a:xfrm>
            <a:off x="6019800" y="5422612"/>
            <a:ext cx="0" cy="2053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10BD25-2984-1846-9884-562C71945E25}"/>
              </a:ext>
            </a:extLst>
          </p:cNvPr>
          <p:cNvSpPr txBox="1"/>
          <p:nvPr/>
        </p:nvSpPr>
        <p:spPr>
          <a:xfrm>
            <a:off x="1981745" y="4796917"/>
            <a:ext cx="3918857" cy="830997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4800" dirty="0"/>
              <a:t>Hey, everyone!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6C5F77-D865-3745-BF22-245065542C98}"/>
              </a:ext>
            </a:extLst>
          </p:cNvPr>
          <p:cNvCxnSpPr>
            <a:cxnSpLocks/>
          </p:cNvCxnSpPr>
          <p:nvPr/>
        </p:nvCxnSpPr>
        <p:spPr>
          <a:xfrm flipV="1">
            <a:off x="1981745" y="5410200"/>
            <a:ext cx="3918857" cy="12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49BF8D-0F6A-4E46-B224-8A08C93013D3}"/>
              </a:ext>
            </a:extLst>
          </p:cNvPr>
          <p:cNvSpPr txBox="1"/>
          <p:nvPr/>
        </p:nvSpPr>
        <p:spPr>
          <a:xfrm>
            <a:off x="6094911" y="48727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7EC10-8FE3-654B-B945-5E26DB5F845F}"/>
              </a:ext>
            </a:extLst>
          </p:cNvPr>
          <p:cNvSpPr txBox="1"/>
          <p:nvPr/>
        </p:nvSpPr>
        <p:spPr>
          <a:xfrm>
            <a:off x="6094910" y="5263851"/>
            <a:ext cx="1329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015D6A-712E-7B46-B067-E4161EB5977F}"/>
              </a:ext>
            </a:extLst>
          </p:cNvPr>
          <p:cNvCxnSpPr>
            <a:cxnSpLocks/>
          </p:cNvCxnSpPr>
          <p:nvPr/>
        </p:nvCxnSpPr>
        <p:spPr>
          <a:xfrm flipH="1" flipV="1">
            <a:off x="1981744" y="5422613"/>
            <a:ext cx="990056" cy="81858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815F6-3A8A-8043-8671-469EDCBF92E9}"/>
              </a:ext>
            </a:extLst>
          </p:cNvPr>
          <p:cNvCxnSpPr>
            <a:cxnSpLocks/>
          </p:cNvCxnSpPr>
          <p:nvPr/>
        </p:nvCxnSpPr>
        <p:spPr>
          <a:xfrm>
            <a:off x="1981744" y="4644517"/>
            <a:ext cx="391885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43F4CE-F88F-8A46-91FE-08E756B882F2}"/>
              </a:ext>
            </a:extLst>
          </p:cNvPr>
          <p:cNvCxnSpPr>
            <a:cxnSpLocks/>
          </p:cNvCxnSpPr>
          <p:nvPr/>
        </p:nvCxnSpPr>
        <p:spPr>
          <a:xfrm>
            <a:off x="1828800" y="4796917"/>
            <a:ext cx="0" cy="830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1F1148-21B6-E842-98FE-E06198231147}"/>
              </a:ext>
            </a:extLst>
          </p:cNvPr>
          <p:cNvSpPr txBox="1"/>
          <p:nvPr/>
        </p:nvSpPr>
        <p:spPr>
          <a:xfrm>
            <a:off x="2895600" y="6121063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928A0-F9E2-3F4E-A52C-94A4F3FE6EF8}"/>
              </a:ext>
            </a:extLst>
          </p:cNvPr>
          <p:cNvSpPr txBox="1"/>
          <p:nvPr/>
        </p:nvSpPr>
        <p:spPr>
          <a:xfrm>
            <a:off x="1309282" y="5370240"/>
            <a:ext cx="48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F0057-B966-F14F-AFAA-BBAB6A5BF56A}"/>
              </a:ext>
            </a:extLst>
          </p:cNvPr>
          <p:cNvSpPr txBox="1"/>
          <p:nvPr/>
        </p:nvSpPr>
        <p:spPr>
          <a:xfrm>
            <a:off x="5778818" y="4229524"/>
            <a:ext cx="48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+x</a:t>
            </a:r>
          </a:p>
        </p:txBody>
      </p:sp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r>
              <a:rPr lang="en-US" dirty="0"/>
              <a:t> Methods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.getAscent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above its baseline.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.getDescent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below its baseline.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169AD-6593-4443-9E98-18914F1B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4999037"/>
            <a:ext cx="213360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56558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r>
              <a:rPr lang="en-US" dirty="0"/>
              <a:t> Methods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96970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(), 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getHeight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685247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11395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The </a:t>
            </a:r>
            <a:r>
              <a:rPr lang="en-US" altLang="x-none" i="1" dirty="0" err="1"/>
              <a:t>x</a:t>
            </a:r>
            <a:r>
              <a:rPr lang="en-US" altLang="x-none" dirty="0" err="1"/>
              <a:t>,</a:t>
            </a:r>
            <a:r>
              <a:rPr lang="en-US" altLang="x-none" i="1" dirty="0" err="1"/>
              <a:t>y</a:t>
            </a:r>
            <a:r>
              <a:rPr lang="en-US" altLang="x-none" dirty="0" err="1"/>
              <a:t>,</a:t>
            </a:r>
            <a:r>
              <a:rPr lang="en-US" altLang="x-none" i="1" dirty="0" err="1"/>
              <a:t>width</a:t>
            </a:r>
            <a:r>
              <a:rPr lang="en-US" altLang="x-none" dirty="0" err="1"/>
              <a:t>,</a:t>
            </a:r>
            <a:r>
              <a:rPr lang="en-US" altLang="x-none" i="1" dirty="0" err="1"/>
              <a:t>height</a:t>
            </a:r>
            <a:r>
              <a:rPr lang="en-US" altLang="x-none" dirty="0"/>
              <a:t> expressions can use the loop counter variable:</a:t>
            </a:r>
            <a:endParaRPr lang="en-US" altLang="x-none" sz="900" dirty="0">
              <a:latin typeface="Courier New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10;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add(new </a:t>
            </a:r>
            <a:r>
              <a:rPr lang="en-US" altLang="x-none" sz="2000" dirty="0" err="1">
                <a:latin typeface="Consolas" charset="0"/>
              </a:rPr>
              <a:t>GOval</a:t>
            </a:r>
            <a:r>
              <a:rPr lang="en-US" altLang="x-none" sz="2000" dirty="0">
                <a:latin typeface="Consolas" charset="0"/>
              </a:rPr>
              <a:t>(100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50, 50));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   //                 x            y        w   h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Nested loops can be used with graphics: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s-ES" altLang="x-none" sz="12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x = 1; x &lt;= 4; x++)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</a:t>
            </a: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y = 1; y &lt;= 9; y++)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    </a:t>
            </a:r>
            <a:r>
              <a:rPr lang="es-ES" altLang="x-none" sz="2000" dirty="0" err="1">
                <a:latin typeface="Consolas" charset="0"/>
              </a:rPr>
              <a:t>add</a:t>
            </a:r>
            <a:r>
              <a:rPr lang="es-ES" altLang="x-none" sz="2000" dirty="0">
                <a:latin typeface="Consolas" charset="0"/>
              </a:rPr>
              <a:t>(new </a:t>
            </a:r>
            <a:r>
              <a:rPr lang="es-ES" altLang="x-none" sz="2000" dirty="0" err="1">
                <a:latin typeface="Consolas" charset="0"/>
              </a:rPr>
              <a:t>GLabel</a:t>
            </a:r>
            <a:r>
              <a:rPr lang="es-ES" altLang="x-none" sz="2000" dirty="0">
                <a:latin typeface="Consolas" charset="0"/>
              </a:rPr>
              <a:t>("Java", </a:t>
            </a:r>
            <a:r>
              <a:rPr lang="es-ES" altLang="x-none" sz="2000" b="1" dirty="0">
                <a:latin typeface="Consolas" charset="0"/>
              </a:rPr>
              <a:t>x</a:t>
            </a:r>
            <a:r>
              <a:rPr lang="es-ES" altLang="x-none" sz="2000" dirty="0">
                <a:latin typeface="Consolas" charset="0"/>
              </a:rPr>
              <a:t> * 40, </a:t>
            </a:r>
            <a:r>
              <a:rPr lang="es-ES" altLang="x-none" sz="2000" b="1" dirty="0">
                <a:latin typeface="Consolas" charset="0"/>
              </a:rPr>
              <a:t>y</a:t>
            </a:r>
            <a:r>
              <a:rPr lang="es-ES" altLang="x-none" sz="2000" dirty="0">
                <a:latin typeface="Consolas" charset="0"/>
              </a:rPr>
              <a:t> * 25));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}</a:t>
            </a:r>
            <a:endParaRPr lang="en-US" altLang="x-none" sz="2000" dirty="0">
              <a:latin typeface="Consolas" charset="0"/>
            </a:endParaRPr>
          </a:p>
        </p:txBody>
      </p:sp>
      <p:pic>
        <p:nvPicPr>
          <p:cNvPr id="121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43200"/>
            <a:ext cx="1676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11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48200"/>
            <a:ext cx="14366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61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 What is the output of the following code?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for (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= 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&lt; 10;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add(new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(20 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20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          100 - 10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10));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1.             2.             3.              4.</a:t>
            </a: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                                              none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i="1" dirty="0"/>
              <a:t>(How would we modify the code above to produce each output?)</a:t>
            </a:r>
          </a:p>
        </p:txBody>
      </p:sp>
      <p:pic>
        <p:nvPicPr>
          <p:cNvPr id="32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83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Car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looks (kind of) like a 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/>
              <a:t>Next time: More Graphics + Animation</a:t>
            </a:r>
          </a:p>
        </p:txBody>
      </p:sp>
    </p:spTree>
    <p:extLst>
      <p:ext uri="{BB962C8B-B14F-4D97-AF65-F5344CB8AC3E}">
        <p14:creationId xmlns:p14="http://schemas.microsoft.com/office/powerpoint/2010/main" val="29512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latin typeface="Consolas" charset="0"/>
              </a:rPr>
              <a:t>Scanner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input</a:t>
            </a:r>
            <a:r>
              <a:rPr lang="en-US" altLang="x-none" sz="2000" dirty="0">
                <a:latin typeface="Consolas" charset="0"/>
              </a:rPr>
              <a:t> = new Scanner(new File(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 err="1">
                <a:solidFill>
                  <a:srgbClr val="0432FF"/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>
                <a:latin typeface="Consolas" charset="0"/>
              </a:rPr>
              <a:t>));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Close the Scanner when you are done: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899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20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Scanner methods</a:t>
            </a:r>
          </a:p>
        </p:txBody>
      </p:sp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76200" y="1243013"/>
          <a:ext cx="8991600" cy="4243391"/>
        </p:xfrm>
        <a:graphic>
          <a:graphicData uri="http://schemas.openxmlformats.org/drawingml/2006/table">
            <a:tbl>
              <a:tblPr/>
              <a:tblGrid>
                <a:gridCol w="294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Scanner methods such as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to read in the file, usually in a loop while some variation of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905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</a:t>
            </a:r>
            <a:r>
              <a:rPr lang="en-US" altLang="x-none" sz="2000" dirty="0">
                <a:latin typeface="Consolas" charset="0"/>
              </a:rPr>
              <a:t>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that might throw an exception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 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catch</a:t>
            </a:r>
            <a:r>
              <a:rPr lang="en-US" altLang="x-none" sz="2000" dirty="0">
                <a:latin typeface="Consolas" charset="0"/>
              </a:rPr>
              <a:t> (</a:t>
            </a:r>
            <a:r>
              <a:rPr lang="en-US" altLang="x-none" sz="2000" b="1" i="1" dirty="0" err="1">
                <a:latin typeface="Consolas" charset="0"/>
              </a:rPr>
              <a:t>ExceptionType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b="1" i="1" dirty="0">
                <a:latin typeface="Consolas" charset="0"/>
              </a:rPr>
              <a:t>name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to handle the error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dirty="0"/>
              <a:t>To execute code that might throw an exception,</a:t>
            </a:r>
            <a:br>
              <a:rPr lang="en-US" altLang="x-none" dirty="0"/>
            </a:br>
            <a:r>
              <a:rPr lang="en-US" altLang="x-none" dirty="0"/>
              <a:t>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IOException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6863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16016</TotalTime>
  <Words>2120</Words>
  <Application>Microsoft Macintosh PowerPoint</Application>
  <PresentationFormat>On-screen Show (4:3)</PresentationFormat>
  <Paragraphs>475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Droid Sans Fallback</vt:lpstr>
      <vt:lpstr>Purisa</vt:lpstr>
      <vt:lpstr>Tahoma</vt:lpstr>
      <vt:lpstr>Times</vt:lpstr>
      <vt:lpstr>Times New Roman</vt:lpstr>
      <vt:lpstr>Verdana</vt:lpstr>
      <vt:lpstr>Default Design</vt:lpstr>
      <vt:lpstr>CS 106A, Lecture 11 Graphics</vt:lpstr>
      <vt:lpstr>Plan For Today</vt:lpstr>
      <vt:lpstr>Announcements</vt:lpstr>
      <vt:lpstr>Plan For Today</vt:lpstr>
      <vt:lpstr>File Reading Overview</vt:lpstr>
      <vt:lpstr>File Reading Overview</vt:lpstr>
      <vt:lpstr>Scanner methods</vt:lpstr>
      <vt:lpstr>File Reading Overview</vt:lpstr>
      <vt:lpstr>Try/Catch</vt:lpstr>
      <vt:lpstr>Try/Catch</vt:lpstr>
      <vt:lpstr>Try/Catch</vt:lpstr>
      <vt:lpstr>Plan For Today</vt:lpstr>
      <vt:lpstr>PowerPoint Presentation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Plan For Today</vt:lpstr>
      <vt:lpstr>Practice: Drawing with Loops</vt:lpstr>
      <vt:lpstr>Practice: Drawing with Loops</vt:lpstr>
      <vt:lpstr>Practice: Car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870</cp:revision>
  <cp:lastPrinted>2018-07-12T06:47:34Z</cp:lastPrinted>
  <dcterms:created xsi:type="dcterms:W3CDTF">2008-06-28T20:57:21Z</dcterms:created>
  <dcterms:modified xsi:type="dcterms:W3CDTF">2018-07-12T18:25:19Z</dcterms:modified>
</cp:coreProperties>
</file>